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60" r:id="rId2"/>
  </p:sldMasterIdLst>
  <p:notesMasterIdLst>
    <p:notesMasterId r:id="rId15"/>
  </p:notesMasterIdLst>
  <p:sldIdLst>
    <p:sldId id="256" r:id="rId3"/>
    <p:sldId id="290" r:id="rId4"/>
    <p:sldId id="330" r:id="rId5"/>
    <p:sldId id="331" r:id="rId6"/>
    <p:sldId id="332" r:id="rId7"/>
    <p:sldId id="333" r:id="rId8"/>
    <p:sldId id="334" r:id="rId9"/>
    <p:sldId id="335" r:id="rId10"/>
    <p:sldId id="336" r:id="rId11"/>
    <p:sldId id="337" r:id="rId12"/>
    <p:sldId id="338" r:id="rId13"/>
    <p:sldId id="262" r:id="rId14"/>
  </p:sldIdLst>
  <p:sldSz cx="12192000" cy="6858000"/>
  <p:notesSz cx="6858000" cy="9144000"/>
  <p:embeddedFontLst>
    <p:embeddedFont>
      <p:font typeface="Aptos Narrow" panose="020B0004020202020204" pitchFamily="34" charset="0"/>
      <p:regular r:id="rId16"/>
      <p:bold r:id="rId17"/>
      <p:italic r:id="rId18"/>
      <p:boldItalic r:id="rId19"/>
    </p:embeddedFont>
    <p:embeddedFont>
      <p:font typeface="Clash Display" panose="020B0604020202020204" charset="0"/>
      <p:regular r:id="rId20"/>
      <p:bold r:id="rId21"/>
    </p:embeddedFont>
    <p:embeddedFont>
      <p:font typeface="Clash Display Medium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1F34"/>
    <a:srgbClr val="4FB9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3"/>
    <p:restoredTop sz="86404"/>
  </p:normalViewPr>
  <p:slideViewPr>
    <p:cSldViewPr snapToGrid="0">
      <p:cViewPr varScale="1">
        <p:scale>
          <a:sx n="72" d="100"/>
          <a:sy n="72" d="100"/>
        </p:scale>
        <p:origin x="202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3.png>
</file>

<file path=ppt/media/image15.png>
</file>

<file path=ppt/media/image4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383D5C-94B4-8240-A09B-0F3DC9CAF279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EDD7C-BBA9-784C-9AEE-51BD32275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77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0948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1062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6878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416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404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815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9936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208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407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7561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0622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086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emf"/><Relationship Id="rId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D73BC-D9DD-F194-4FD4-35CE14FFE9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BEB1E5-2281-8556-6D31-817F9DDCC4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1C38A-1BEF-01F2-8CB2-B89281FEA7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20691-3DE6-D50F-D667-4794B3BCA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9F150-D320-57C3-AAFC-EA5F1AF95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851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DF3D1-80CC-E24C-958D-0682491A7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4DFAFB-5120-EDAB-4F6D-6AB86CA806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E5AAE-59D1-4C1A-E883-C935878182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C0693-8F55-1979-D6E6-646E30ABA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48A95-7F23-FD5A-4C6A-CB6BAD679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020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BDACBB-E331-C796-4491-A9481F5E49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F9E35-9B8C-4DAA-A735-86BBF74C36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5F6CE-7599-F176-2E29-273D01FC68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37DA-4C58-32EE-130C-BEA5FE0F2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24608-9256-DC1C-75F8-BC55DFB79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5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al Background" descr="Teal Background">
            <a:extLst>
              <a:ext uri="{FF2B5EF4-FFF2-40B4-BE49-F238E27FC236}">
                <a16:creationId xmlns:a16="http://schemas.microsoft.com/office/drawing/2014/main" id="{D8FA54EC-FE8E-9642-9231-6E7B5DC39F2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4C2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black and orange hexagon">
            <a:extLst>
              <a:ext uri="{FF2B5EF4-FFF2-40B4-BE49-F238E27FC236}">
                <a16:creationId xmlns:a16="http://schemas.microsoft.com/office/drawing/2014/main" id="{52A588C0-5B62-3A49-BCCD-7F45CF65CC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80215" y="0"/>
            <a:ext cx="3711785" cy="4961419"/>
          </a:xfrm>
          <a:prstGeom prst="rect">
            <a:avLst/>
          </a:prstGeom>
        </p:spPr>
      </p:pic>
      <p:pic>
        <p:nvPicPr>
          <p:cNvPr id="9" name="Navy Shape Logo" descr="Navy building shape holder">
            <a:extLst>
              <a:ext uri="{FF2B5EF4-FFF2-40B4-BE49-F238E27FC236}">
                <a16:creationId xmlns:a16="http://schemas.microsoft.com/office/drawing/2014/main" id="{6E5DC623-2D75-DA41-8764-19A33F5C446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56196" y="2364213"/>
            <a:ext cx="5835804" cy="4505361"/>
          </a:xfrm>
          <a:prstGeom prst="rect">
            <a:avLst/>
          </a:prstGeom>
        </p:spPr>
      </p:pic>
      <p:pic>
        <p:nvPicPr>
          <p:cNvPr id="10" name="White Large Logo" descr="White Wrexham University logo">
            <a:extLst>
              <a:ext uri="{FF2B5EF4-FFF2-40B4-BE49-F238E27FC236}">
                <a16:creationId xmlns:a16="http://schemas.microsoft.com/office/drawing/2014/main" id="{A91A931C-F45F-6648-B389-6C81D4D3CE8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481990" y="4961420"/>
            <a:ext cx="4084539" cy="902972"/>
          </a:xfrm>
          <a:prstGeom prst="rect">
            <a:avLst/>
          </a:prstGeom>
        </p:spPr>
      </p:pic>
      <p:pic>
        <p:nvPicPr>
          <p:cNvPr id="11" name="Picture 10" descr="Orange tower 1">
            <a:extLst>
              <a:ext uri="{FF2B5EF4-FFF2-40B4-BE49-F238E27FC236}">
                <a16:creationId xmlns:a16="http://schemas.microsoft.com/office/drawing/2014/main" id="{10B5662B-03E8-C846-AD90-2CA63E0B09C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07749" y="661053"/>
            <a:ext cx="685519" cy="620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3036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Navy Background" descr="Navy Background">
            <a:extLst>
              <a:ext uri="{FF2B5EF4-FFF2-40B4-BE49-F238E27FC236}">
                <a16:creationId xmlns:a16="http://schemas.microsoft.com/office/drawing/2014/main" id="{F4E306C3-24B4-9B40-AB91-BB958E31301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black and orange hexagon">
            <a:extLst>
              <a:ext uri="{FF2B5EF4-FFF2-40B4-BE49-F238E27FC236}">
                <a16:creationId xmlns:a16="http://schemas.microsoft.com/office/drawing/2014/main" id="{7CC9AE29-AF27-204E-8A3F-61F93AABAF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91790" y="0"/>
            <a:ext cx="3711785" cy="4961419"/>
          </a:xfrm>
          <a:prstGeom prst="rect">
            <a:avLst/>
          </a:prstGeom>
        </p:spPr>
      </p:pic>
      <p:pic>
        <p:nvPicPr>
          <p:cNvPr id="9" name="Shape Shape Logo" descr="Teal building shape holder">
            <a:extLst>
              <a:ext uri="{FF2B5EF4-FFF2-40B4-BE49-F238E27FC236}">
                <a16:creationId xmlns:a16="http://schemas.microsoft.com/office/drawing/2014/main" id="{11CDAD61-94AA-2845-8841-853658B54C0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65265" y="2364213"/>
            <a:ext cx="5838310" cy="4505362"/>
          </a:xfrm>
          <a:prstGeom prst="rect">
            <a:avLst/>
          </a:prstGeom>
        </p:spPr>
      </p:pic>
      <p:pic>
        <p:nvPicPr>
          <p:cNvPr id="10" name="White Logo Large" descr="White Wrexham University logo">
            <a:extLst>
              <a:ext uri="{FF2B5EF4-FFF2-40B4-BE49-F238E27FC236}">
                <a16:creationId xmlns:a16="http://schemas.microsoft.com/office/drawing/2014/main" id="{51D0E60D-1B2F-3545-833E-0A0862401FD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481990" y="4978366"/>
            <a:ext cx="4084539" cy="902972"/>
          </a:xfrm>
          <a:prstGeom prst="rect">
            <a:avLst/>
          </a:prstGeom>
        </p:spPr>
      </p:pic>
      <p:pic>
        <p:nvPicPr>
          <p:cNvPr id="11" name="Picture 10" descr="Orange tower 2">
            <a:extLst>
              <a:ext uri="{FF2B5EF4-FFF2-40B4-BE49-F238E27FC236}">
                <a16:creationId xmlns:a16="http://schemas.microsoft.com/office/drawing/2014/main" id="{C4D4FF95-4DAC-A448-A490-D9E8CC60FD5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07749" y="672628"/>
            <a:ext cx="685519" cy="620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9862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Navy background">
            <a:extLst>
              <a:ext uri="{FF2B5EF4-FFF2-40B4-BE49-F238E27FC236}">
                <a16:creationId xmlns:a16="http://schemas.microsoft.com/office/drawing/2014/main" id="{9AF39860-C200-4C43-9D56-54065D20D10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White logo">
            <a:extLst>
              <a:ext uri="{FF2B5EF4-FFF2-40B4-BE49-F238E27FC236}">
                <a16:creationId xmlns:a16="http://schemas.microsoft.com/office/drawing/2014/main" id="{06C7CC69-DE37-3743-A0A5-A0723D18CF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4811" y="5540188"/>
            <a:ext cx="2369491" cy="523031"/>
          </a:xfrm>
          <a:prstGeom prst="rect">
            <a:avLst/>
          </a:prstGeom>
        </p:spPr>
      </p:pic>
      <p:pic>
        <p:nvPicPr>
          <p:cNvPr id="9" name="Picture 8" descr="A black and orange rectangle">
            <a:extLst>
              <a:ext uri="{FF2B5EF4-FFF2-40B4-BE49-F238E27FC236}">
                <a16:creationId xmlns:a16="http://schemas.microsoft.com/office/drawing/2014/main" id="{9C4A6220-FD5D-7A4F-809B-EABEEAF0755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05778" y="1906224"/>
            <a:ext cx="6897511" cy="4974353"/>
          </a:xfrm>
          <a:prstGeom prst="rect">
            <a:avLst/>
          </a:prstGeom>
        </p:spPr>
      </p:pic>
      <p:pic>
        <p:nvPicPr>
          <p:cNvPr id="10" name="Picture 9" descr="Two women holding books and smiling">
            <a:extLst>
              <a:ext uri="{FF2B5EF4-FFF2-40B4-BE49-F238E27FC236}">
                <a16:creationId xmlns:a16="http://schemas.microsoft.com/office/drawing/2014/main" id="{BE99B41F-51A0-B544-92E0-9D4F9903CE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9210" t="7845" r="12039"/>
          <a:stretch/>
        </p:blipFill>
        <p:spPr>
          <a:xfrm>
            <a:off x="5673415" y="1490133"/>
            <a:ext cx="6360541" cy="5367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9270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Navy BG Rectangle" descr="Navy BG Holder">
            <a:extLst>
              <a:ext uri="{FF2B5EF4-FFF2-40B4-BE49-F238E27FC236}">
                <a16:creationId xmlns:a16="http://schemas.microsoft.com/office/drawing/2014/main" id="{4DB4B7C5-B99F-0C4B-8A87-9FDA71DE65D4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141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Small White Logo" descr="Small WU logo">
            <a:extLst>
              <a:ext uri="{FF2B5EF4-FFF2-40B4-BE49-F238E27FC236}">
                <a16:creationId xmlns:a16="http://schemas.microsoft.com/office/drawing/2014/main" id="{83AE42BA-D910-F048-9EC3-5ABEC45B51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4811" y="510037"/>
            <a:ext cx="1801495" cy="39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5031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-up of a building">
            <a:extLst>
              <a:ext uri="{FF2B5EF4-FFF2-40B4-BE49-F238E27FC236}">
                <a16:creationId xmlns:a16="http://schemas.microsoft.com/office/drawing/2014/main" id="{6732B689-8B1F-2144-A5A3-91C49EB698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Background Teal Shape" descr="Teal Shape">
            <a:extLst>
              <a:ext uri="{FF2B5EF4-FFF2-40B4-BE49-F238E27FC236}">
                <a16:creationId xmlns:a16="http://schemas.microsoft.com/office/drawing/2014/main" id="{01E83C24-FB86-9F47-BC09-F2006A2EA7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25788" b="33210"/>
          <a:stretch/>
        </p:blipFill>
        <p:spPr>
          <a:xfrm>
            <a:off x="5053754" y="433577"/>
            <a:ext cx="7138246" cy="6424422"/>
          </a:xfrm>
          <a:prstGeom prst="rect">
            <a:avLst/>
          </a:prstGeom>
        </p:spPr>
      </p:pic>
      <p:pic>
        <p:nvPicPr>
          <p:cNvPr id="12" name="Picture 11" descr="Short tower 2">
            <a:extLst>
              <a:ext uri="{FF2B5EF4-FFF2-40B4-BE49-F238E27FC236}">
                <a16:creationId xmlns:a16="http://schemas.microsoft.com/office/drawing/2014/main" id="{3FDC2C9F-1814-AE40-8842-552D53C15E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r="-1142" b="69559"/>
          <a:stretch/>
        </p:blipFill>
        <p:spPr>
          <a:xfrm>
            <a:off x="11082732" y="5363376"/>
            <a:ext cx="548323" cy="1494624"/>
          </a:xfrm>
          <a:prstGeom prst="rect">
            <a:avLst/>
          </a:prstGeom>
        </p:spPr>
      </p:pic>
      <p:pic>
        <p:nvPicPr>
          <p:cNvPr id="13" name="Small White Logo" descr="Small WU logo">
            <a:extLst>
              <a:ext uri="{FF2B5EF4-FFF2-40B4-BE49-F238E27FC236}">
                <a16:creationId xmlns:a16="http://schemas.microsoft.com/office/drawing/2014/main" id="{E573789D-09BD-E949-8476-701D32B8A8D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34811" y="518092"/>
            <a:ext cx="1801495" cy="39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1106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vy Background" descr="Navy Background">
            <a:extLst>
              <a:ext uri="{FF2B5EF4-FFF2-40B4-BE49-F238E27FC236}">
                <a16:creationId xmlns:a16="http://schemas.microsoft.com/office/drawing/2014/main" id="{5899574D-6869-094E-9ECF-D99B08B6DB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Small White Logo" descr="Small WU logo">
            <a:extLst>
              <a:ext uri="{FF2B5EF4-FFF2-40B4-BE49-F238E27FC236}">
                <a16:creationId xmlns:a16="http://schemas.microsoft.com/office/drawing/2014/main" id="{FC8D5F17-C7D6-CB4B-920D-D779790ED3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4811" y="518092"/>
            <a:ext cx="1801495" cy="397654"/>
          </a:xfrm>
          <a:prstGeom prst="rect">
            <a:avLst/>
          </a:prstGeom>
        </p:spPr>
      </p:pic>
      <p:pic>
        <p:nvPicPr>
          <p:cNvPr id="8" name="Picture 7" descr="A colorful rectangular shapes on a black background">
            <a:extLst>
              <a:ext uri="{FF2B5EF4-FFF2-40B4-BE49-F238E27FC236}">
                <a16:creationId xmlns:a16="http://schemas.microsoft.com/office/drawing/2014/main" id="{E8A614FA-423D-CB45-8789-D7DF73A7697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2513857"/>
            <a:ext cx="3877239" cy="435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7059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avy Footer Strip" descr="Footer navy">
            <a:extLst>
              <a:ext uri="{FF2B5EF4-FFF2-40B4-BE49-F238E27FC236}">
                <a16:creationId xmlns:a16="http://schemas.microsoft.com/office/drawing/2014/main" id="{16FA2BB5-2F09-9743-8EA8-B99FB55C58F9}"/>
              </a:ext>
            </a:extLst>
          </p:cNvPr>
          <p:cNvSpPr/>
          <p:nvPr userDrawn="1"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Small White Logo" descr="Small WU logo">
            <a:extLst>
              <a:ext uri="{FF2B5EF4-FFF2-40B4-BE49-F238E27FC236}">
                <a16:creationId xmlns:a16="http://schemas.microsoft.com/office/drawing/2014/main" id="{BB745866-5D15-0740-B214-A66C9372C0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7" name="Picture 6" descr="Short tower 3">
            <a:extLst>
              <a:ext uri="{FF2B5EF4-FFF2-40B4-BE49-F238E27FC236}">
                <a16:creationId xmlns:a16="http://schemas.microsoft.com/office/drawing/2014/main" id="{2FE5A0E6-BE5B-FA44-A0E7-1B3D28BFA3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-1142" b="69559"/>
          <a:stretch/>
        </p:blipFill>
        <p:spPr>
          <a:xfrm>
            <a:off x="11082732" y="5363376"/>
            <a:ext cx="548323" cy="149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6347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F7913-53CE-13FA-D1C7-1E9679C15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57C38-185D-54CA-8977-DE1070CF37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711FB8-2E3C-68FF-2E20-805E362254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92588E-73C3-1756-6E4C-8C9028AE52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030D8C-3E02-C176-72AF-A7A682303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D272FF-40BE-31B4-FADA-552AC6EBE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829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2BC6C-52E1-957F-2D89-EA32C18F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D7766-5A04-03B8-21C7-A75D15487D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94707-DA57-A562-64F0-C7231B70E3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905340-9996-B6CE-4862-57AB8A0CA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5B36B-98E8-7C24-720B-C1C01C294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5543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6E2B7-3E5A-320A-05F8-EBC7E8319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A9C01D-4B51-8308-8E62-AC40AF0A09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6D8DA9-DA04-C7C7-C09C-5B05F08A4C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47D245-79F4-60DF-D06D-2F1B504F1D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10C856-6411-2E31-C411-3EBC6491A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F58E91-8C0A-E251-93E7-DE7FD36D3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5090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DF3D1-80CC-E24C-958D-0682491A7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4DFAFB-5120-EDAB-4F6D-6AB86CA806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E5AAE-59D1-4C1A-E883-C935878182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C0693-8F55-1979-D6E6-646E30ABA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48A95-7F23-FD5A-4C6A-CB6BAD679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4924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BDACBB-E331-C796-4491-A9481F5E49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F9E35-9B8C-4DAA-A735-86BBF74C36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5F6CE-7599-F176-2E29-273D01FC68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37DA-4C58-32EE-130C-BEA5FE0F2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24608-9256-DC1C-75F8-BC55DFB79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932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E042E-54B4-54F3-0E27-1580A1CDE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1CFFB4-2390-72E4-EA40-D28EE958C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39F7F0-2A08-A6AB-C070-2BB10394E0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A627D-2BB8-9898-A742-BA7B9BDE5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EC000-5B49-1473-DF60-CF0DFDD78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498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44750-C429-36D8-2C2F-122110E82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99882-9F51-C052-8944-3658294CFA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5F8EDA-199D-1DE2-C91E-212A90694A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A497DD-35ED-0A79-733E-13C791C1BE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F2218-5C4B-FC83-986A-783F770A9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3E1389-1F25-01FD-22C0-CA632C755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738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459C4-AAB6-6931-4715-58D34DF83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212E09-A8BF-DB3F-5624-9C0F93205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655647-CD01-6BD6-2A08-67C89C9AA6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2D45FF-EA75-72FE-B12E-31711879A2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2C2BC6-713E-EFA2-E68C-0FB35D4C58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B48A0C-F0BB-FC20-EB4B-BA1611BF00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F2FF5F-3827-32FA-A970-A81E68F4E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DA6DD4-BA94-3F5F-BA33-72C9FC38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94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0C8AE-F3DD-548C-9637-78CBD8198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D1BDEB-9165-D05A-4A8D-2D3F3EEC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9D1950-33EC-4A3B-6659-C405D926C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629AF2-A355-2A80-6650-7545E1C27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042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76AD03-743C-E608-0782-768AE88ABC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F036DB-E927-D85B-3296-B605A6D3F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2EB2A7-F153-0A6B-BDBC-0FD251909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259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F7913-53CE-13FA-D1C7-1E9679C15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57C38-185D-54CA-8977-DE1070CF37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711FB8-2E3C-68FF-2E20-805E362254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92588E-73C3-1756-6E4C-8C9028AE52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030D8C-3E02-C176-72AF-A7A682303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D272FF-40BE-31B4-FADA-552AC6EBE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023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6E2B7-3E5A-320A-05F8-EBC7E8319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A9C01D-4B51-8308-8E62-AC40AF0A09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6D8DA9-DA04-C7C7-C09C-5B05F08A4C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47D245-79F4-60DF-D06D-2F1B504F1D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10C856-6411-2E31-C411-3EBC6491A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F58E91-8C0A-E251-93E7-DE7FD36D3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62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7916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009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emf"/><Relationship Id="rId5" Type="http://schemas.openxmlformats.org/officeDocument/2006/relationships/image" Target="../media/image2.emf"/><Relationship Id="rId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al Background" descr="Teal Background">
            <a:extLst>
              <a:ext uri="{FF2B5EF4-FFF2-40B4-BE49-F238E27FC236}">
                <a16:creationId xmlns:a16="http://schemas.microsoft.com/office/drawing/2014/main" id="{C30CE2D5-3261-A960-C26C-3314BEEC69C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B9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ain Header">
            <a:extLst>
              <a:ext uri="{FF2B5EF4-FFF2-40B4-BE49-F238E27FC236}">
                <a16:creationId xmlns:a16="http://schemas.microsoft.com/office/drawing/2014/main" id="{E901B3A1-1276-9FF2-9A2B-048D986A828E}"/>
              </a:ext>
            </a:extLst>
          </p:cNvPr>
          <p:cNvSpPr txBox="1"/>
          <p:nvPr/>
        </p:nvSpPr>
        <p:spPr>
          <a:xfrm>
            <a:off x="1715589" y="649480"/>
            <a:ext cx="6261462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5400" kern="2000" dirty="0">
                <a:solidFill>
                  <a:srgbClr val="141F34"/>
                </a:solidFill>
                <a:latin typeface="Clash Display Medium" pitchFamily="2" charset="0"/>
              </a:rPr>
              <a:t>BUS7C2 </a:t>
            </a:r>
          </a:p>
          <a:p>
            <a:pPr>
              <a:lnSpc>
                <a:spcPts val="6000"/>
              </a:lnSpc>
            </a:pPr>
            <a:r>
              <a:rPr lang="en-US" sz="5400" kern="2000" dirty="0">
                <a:solidFill>
                  <a:srgbClr val="141F34"/>
                </a:solidFill>
                <a:latin typeface="Clash Display Medium" pitchFamily="2" charset="0"/>
              </a:rPr>
              <a:t>Finance and </a:t>
            </a:r>
          </a:p>
          <a:p>
            <a:pPr>
              <a:lnSpc>
                <a:spcPts val="6000"/>
              </a:lnSpc>
            </a:pPr>
            <a:r>
              <a:rPr lang="en-US" sz="5400" kern="2000" dirty="0">
                <a:solidFill>
                  <a:srgbClr val="141F34"/>
                </a:solidFill>
                <a:latin typeface="Clash Display Medium" pitchFamily="2" charset="0"/>
              </a:rPr>
              <a:t>Accounting for</a:t>
            </a:r>
          </a:p>
          <a:p>
            <a:pPr>
              <a:lnSpc>
                <a:spcPts val="6000"/>
              </a:lnSpc>
            </a:pPr>
            <a:r>
              <a:rPr lang="en-US" sz="5400" kern="2000" dirty="0">
                <a:solidFill>
                  <a:srgbClr val="141F34"/>
                </a:solidFill>
                <a:latin typeface="Clash Display Medium" pitchFamily="2" charset="0"/>
              </a:rPr>
              <a:t>Business</a:t>
            </a:r>
            <a:br>
              <a:rPr lang="en-US" sz="5400" kern="2000" dirty="0">
                <a:solidFill>
                  <a:srgbClr val="141F34"/>
                </a:solidFill>
                <a:latin typeface="Clash Display Medium" pitchFamily="2" charset="0"/>
              </a:rPr>
            </a:br>
            <a:endParaRPr lang="en-US" sz="5400" kern="2000" dirty="0">
              <a:solidFill>
                <a:srgbClr val="141F34"/>
              </a:solidFill>
              <a:latin typeface="Clash Display Medium" pitchFamily="2" charset="0"/>
            </a:endParaRPr>
          </a:p>
        </p:txBody>
      </p:sp>
      <p:sp>
        <p:nvSpPr>
          <p:cNvPr id="9" name="Subheader">
            <a:extLst>
              <a:ext uri="{FF2B5EF4-FFF2-40B4-BE49-F238E27FC236}">
                <a16:creationId xmlns:a16="http://schemas.microsoft.com/office/drawing/2014/main" id="{075DC114-7C7E-AD6B-2947-9160C3AF7658}"/>
              </a:ext>
            </a:extLst>
          </p:cNvPr>
          <p:cNvSpPr txBox="1">
            <a:spLocks/>
          </p:cNvSpPr>
          <p:nvPr/>
        </p:nvSpPr>
        <p:spPr>
          <a:xfrm>
            <a:off x="1715588" y="3607284"/>
            <a:ext cx="5690315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2000" cap="none" spc="0" normalizeH="0" baseline="0" noProof="0" dirty="0">
                <a:ln>
                  <a:noFill/>
                </a:ln>
                <a:solidFill>
                  <a:srgbClr val="141F34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Tutorial 3 </a:t>
            </a:r>
            <a:r>
              <a:rPr kumimoji="0" lang="en-US" sz="2800" b="0" i="0" u="none" strike="noStrike" kern="2000" cap="none" spc="0" normalizeH="0" baseline="0" noProof="0" dirty="0">
                <a:ln>
                  <a:noFill/>
                </a:ln>
                <a:solidFill>
                  <a:srgbClr val="141F34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– </a:t>
            </a:r>
            <a:r>
              <a:rPr kumimoji="0" lang="en-US" sz="2800" b="0" i="1" u="none" strike="noStrike" kern="2000" cap="none" spc="0" normalizeH="0" baseline="0" noProof="0" dirty="0">
                <a:ln>
                  <a:noFill/>
                </a:ln>
                <a:solidFill>
                  <a:srgbClr val="141F34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Practice Questions &amp;   		           Solutions : </a:t>
            </a:r>
            <a:r>
              <a:rPr lang="en-US" sz="2800" i="1" kern="2000" dirty="0">
                <a:solidFill>
                  <a:srgbClr val="141F3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  <a:endParaRPr kumimoji="0" lang="en-US" sz="2800" b="0" i="1" u="none" strike="noStrike" kern="2000" cap="none" spc="0" normalizeH="0" baseline="0" noProof="0" dirty="0">
              <a:ln>
                <a:noFill/>
              </a:ln>
              <a:solidFill>
                <a:srgbClr val="141F34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2000" cap="none" spc="0" normalizeH="0" baseline="0" noProof="0" dirty="0">
                <a:ln>
                  <a:noFill/>
                </a:ln>
                <a:solidFill>
                  <a:srgbClr val="141F34"/>
                </a:solidFill>
                <a:effectLst/>
                <a:uLnTx/>
                <a:uFillTx/>
                <a:latin typeface="Clash Display Medium" pitchFamily="2" charset="0"/>
                <a:ea typeface="+mn-ea"/>
                <a:cs typeface="+mn-cs"/>
              </a:rPr>
              <a:t> </a:t>
            </a:r>
          </a:p>
        </p:txBody>
      </p:sp>
      <p:pic>
        <p:nvPicPr>
          <p:cNvPr id="11" name="Picture 10" descr="Orange asbract">
            <a:extLst>
              <a:ext uri="{FF2B5EF4-FFF2-40B4-BE49-F238E27FC236}">
                <a16:creationId xmlns:a16="http://schemas.microsoft.com/office/drawing/2014/main" id="{06B4EA1F-89B8-674E-9B9F-CE90A8D56E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996" r="12326"/>
          <a:stretch/>
        </p:blipFill>
        <p:spPr>
          <a:xfrm>
            <a:off x="8774269" y="0"/>
            <a:ext cx="3417732" cy="4720990"/>
          </a:xfrm>
          <a:prstGeom prst="rect">
            <a:avLst/>
          </a:prstGeom>
        </p:spPr>
      </p:pic>
      <p:pic>
        <p:nvPicPr>
          <p:cNvPr id="12" name="Picture 11" descr="Orange tall tower">
            <a:extLst>
              <a:ext uri="{FF2B5EF4-FFF2-40B4-BE49-F238E27FC236}">
                <a16:creationId xmlns:a16="http://schemas.microsoft.com/office/drawing/2014/main" id="{2ADC2D9A-2048-354E-A399-F1AE3981211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14605" y="649480"/>
            <a:ext cx="676364" cy="6208520"/>
          </a:xfrm>
          <a:prstGeom prst="rect">
            <a:avLst/>
          </a:prstGeom>
        </p:spPr>
      </p:pic>
      <p:pic>
        <p:nvPicPr>
          <p:cNvPr id="6" name="Navy Shape Logo" descr="Navy building shape holder">
            <a:extLst>
              <a:ext uri="{FF2B5EF4-FFF2-40B4-BE49-F238E27FC236}">
                <a16:creationId xmlns:a16="http://schemas.microsoft.com/office/drawing/2014/main" id="{D51EDC99-FB8F-E28A-2A3E-6ABFE86655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6196" y="2352638"/>
            <a:ext cx="5835804" cy="4505361"/>
          </a:xfrm>
          <a:prstGeom prst="rect">
            <a:avLst/>
          </a:prstGeom>
        </p:spPr>
      </p:pic>
      <p:pic>
        <p:nvPicPr>
          <p:cNvPr id="2" name="White Large Logo" descr="White Wrexham University logo">
            <a:extLst>
              <a:ext uri="{FF2B5EF4-FFF2-40B4-BE49-F238E27FC236}">
                <a16:creationId xmlns:a16="http://schemas.microsoft.com/office/drawing/2014/main" id="{7BBD8E66-F319-5E22-5289-BE85DF184B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990" y="4961420"/>
            <a:ext cx="4084539" cy="90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119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43A1C9-CA58-C3CE-C100-8E79D0D7D3AB}"/>
              </a:ext>
            </a:extLst>
          </p:cNvPr>
          <p:cNvSpPr txBox="1"/>
          <p:nvPr/>
        </p:nvSpPr>
        <p:spPr>
          <a:xfrm>
            <a:off x="304800" y="228746"/>
            <a:ext cx="775949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Q2 : C. Rick</a:t>
            </a:r>
            <a:endParaRPr lang="en-GB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The following is a list of balances in the ledger of C. Rick at 31 May 20X0:</a:t>
            </a:r>
            <a:endParaRPr lang="en-GB" sz="24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CF11C4D-E161-0B21-0611-9379C0EDF7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362203"/>
              </p:ext>
            </p:extLst>
          </p:nvPr>
        </p:nvGraphicFramePr>
        <p:xfrm>
          <a:off x="1701209" y="872342"/>
          <a:ext cx="8123275" cy="5102500"/>
        </p:xfrm>
        <a:graphic>
          <a:graphicData uri="http://schemas.openxmlformats.org/drawingml/2006/table">
            <a:tbl>
              <a:tblPr/>
              <a:tblGrid>
                <a:gridCol w="5107037">
                  <a:extLst>
                    <a:ext uri="{9D8B030D-6E8A-4147-A177-3AD203B41FA5}">
                      <a16:colId xmlns:a16="http://schemas.microsoft.com/office/drawing/2014/main" val="1504387601"/>
                    </a:ext>
                  </a:extLst>
                </a:gridCol>
                <a:gridCol w="3016238">
                  <a:extLst>
                    <a:ext uri="{9D8B030D-6E8A-4147-A177-3AD203B41FA5}">
                      <a16:colId xmlns:a16="http://schemas.microsoft.com/office/drawing/2014/main" val="3178680772"/>
                    </a:ext>
                  </a:extLst>
                </a:gridCol>
              </a:tblGrid>
              <a:tr h="346259">
                <a:tc>
                  <a:txBody>
                    <a:bodyPr/>
                    <a:lstStyle/>
                    <a:p>
                      <a:pPr algn="l" fontAlgn="ctr">
                        <a:lnSpc>
                          <a:spcPct val="150000"/>
                        </a:lnSpc>
                      </a:pPr>
                      <a:endParaRPr lang="en-GB" sz="1600" b="1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6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                    £ 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8475646"/>
                  </a:ext>
                </a:extLst>
              </a:tr>
              <a:tr h="231913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Cash at bank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6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2,368 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671753"/>
                  </a:ext>
                </a:extLst>
              </a:tr>
              <a:tr h="231913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Purchases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6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12,389 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4780342"/>
                  </a:ext>
                </a:extLst>
              </a:tr>
              <a:tr h="231913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Sales revenue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6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18,922 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0594142"/>
                  </a:ext>
                </a:extLst>
              </a:tr>
              <a:tr h="253124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Wages and salaries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3,862 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8313108"/>
                  </a:ext>
                </a:extLst>
              </a:tr>
              <a:tr h="231913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Rent and rates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504 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107667"/>
                  </a:ext>
                </a:extLst>
              </a:tr>
              <a:tr h="231913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Insurance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78 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3634863"/>
                  </a:ext>
                </a:extLst>
              </a:tr>
              <a:tr h="253124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Motor expenses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664 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4385463"/>
                  </a:ext>
                </a:extLst>
              </a:tr>
              <a:tr h="253124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Printing and stationery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216 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9313104"/>
                  </a:ext>
                </a:extLst>
              </a:tr>
              <a:tr h="231913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Light and heat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166 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7519505"/>
                  </a:ext>
                </a:extLst>
              </a:tr>
              <a:tr h="253124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General expenses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314 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72940"/>
                  </a:ext>
                </a:extLst>
              </a:tr>
              <a:tr h="231913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Premises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10,000 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382472"/>
                  </a:ext>
                </a:extLst>
              </a:tr>
              <a:tr h="231913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Motor vehicles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3,800 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4007533"/>
                  </a:ext>
                </a:extLst>
              </a:tr>
              <a:tr h="253124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Fixtures and fittings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1,350 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6752309"/>
                  </a:ext>
                </a:extLst>
              </a:tr>
              <a:tr h="253124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Trade receivables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3,896 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2208907"/>
                  </a:ext>
                </a:extLst>
              </a:tr>
              <a:tr h="231913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Trade payables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1,731 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7806786"/>
                  </a:ext>
                </a:extLst>
              </a:tr>
              <a:tr h="231913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Cash in hand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482 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6818526"/>
                  </a:ext>
                </a:extLst>
              </a:tr>
              <a:tr h="231913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Drawings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1,200 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5449673"/>
                  </a:ext>
                </a:extLst>
              </a:tr>
              <a:tr h="231913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Capital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12,636 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943742"/>
                  </a:ext>
                </a:extLst>
              </a:tr>
              <a:tr h="231913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Bank loan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8,000 </a:t>
                      </a:r>
                    </a:p>
                  </a:txBody>
                  <a:tcPr marL="3434" marR="3434" marT="34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23996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5038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02AAB3DC-26C8-FB71-C7EC-671D95604B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26971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B836B4C5-2BD7-16C6-32AD-F8B0D7448D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81463" y="25447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988367-C733-71C6-3763-450D8ABDF7A9}"/>
              </a:ext>
            </a:extLst>
          </p:cNvPr>
          <p:cNvSpPr txBox="1"/>
          <p:nvPr/>
        </p:nvSpPr>
        <p:spPr>
          <a:xfrm>
            <a:off x="260872" y="219272"/>
            <a:ext cx="1091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C. Rick 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7919050-9CCA-7121-1201-E8EBAC5370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4179071"/>
              </p:ext>
            </p:extLst>
          </p:nvPr>
        </p:nvGraphicFramePr>
        <p:xfrm>
          <a:off x="260873" y="680937"/>
          <a:ext cx="4224042" cy="37401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224042">
                  <a:extLst>
                    <a:ext uri="{9D8B030D-6E8A-4147-A177-3AD203B41FA5}">
                      <a16:colId xmlns:a16="http://schemas.microsoft.com/office/drawing/2014/main" val="13003226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 b="1" dirty="0">
                          <a:effectLst/>
                          <a:highlight>
                            <a:srgbClr val="FFFF00"/>
                          </a:highlight>
                        </a:rPr>
                        <a:t>Trial balance as at 31 May 20X0</a:t>
                      </a:r>
                      <a:endParaRPr lang="en-GB" sz="2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90211626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8327582-6CB7-435B-8721-6AC029E809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6031063"/>
              </p:ext>
            </p:extLst>
          </p:nvPr>
        </p:nvGraphicFramePr>
        <p:xfrm>
          <a:off x="1030287" y="742573"/>
          <a:ext cx="8991601" cy="5103058"/>
        </p:xfrm>
        <a:graphic>
          <a:graphicData uri="http://schemas.openxmlformats.org/drawingml/2006/table">
            <a:tbl>
              <a:tblPr/>
              <a:tblGrid>
                <a:gridCol w="4018753">
                  <a:extLst>
                    <a:ext uri="{9D8B030D-6E8A-4147-A177-3AD203B41FA5}">
                      <a16:colId xmlns:a16="http://schemas.microsoft.com/office/drawing/2014/main" val="2917591105"/>
                    </a:ext>
                  </a:extLst>
                </a:gridCol>
                <a:gridCol w="2486424">
                  <a:extLst>
                    <a:ext uri="{9D8B030D-6E8A-4147-A177-3AD203B41FA5}">
                      <a16:colId xmlns:a16="http://schemas.microsoft.com/office/drawing/2014/main" val="470228106"/>
                    </a:ext>
                  </a:extLst>
                </a:gridCol>
                <a:gridCol w="2486424">
                  <a:extLst>
                    <a:ext uri="{9D8B030D-6E8A-4147-A177-3AD203B41FA5}">
                      <a16:colId xmlns:a16="http://schemas.microsoft.com/office/drawing/2014/main" val="3764130761"/>
                    </a:ext>
                  </a:extLst>
                </a:gridCol>
              </a:tblGrid>
              <a:tr h="218883">
                <a:tc>
                  <a:txBody>
                    <a:bodyPr/>
                    <a:lstStyle/>
                    <a:p>
                      <a:pPr algn="l" fontAlgn="ctr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              Debit</a:t>
                      </a:r>
                      <a:endParaRPr lang="en-GB" sz="14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             Credit</a:t>
                      </a:r>
                      <a:endParaRPr lang="en-GB" sz="14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9058792"/>
                  </a:ext>
                </a:extLst>
              </a:tr>
              <a:tr h="218883">
                <a:tc>
                  <a:txBody>
                    <a:bodyPr/>
                    <a:lstStyle/>
                    <a:p>
                      <a:pPr algn="l" fontAlgn="ctr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                £</a:t>
                      </a:r>
                      <a:endParaRPr lang="en-GB" sz="14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                £</a:t>
                      </a:r>
                      <a:endParaRPr lang="en-GB" sz="14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153864"/>
                  </a:ext>
                </a:extLst>
              </a:tr>
              <a:tr h="2188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Bank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2,368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5669752"/>
                  </a:ext>
                </a:extLst>
              </a:tr>
              <a:tr h="2188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Purchases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12,389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7250791"/>
                  </a:ext>
                </a:extLst>
              </a:tr>
              <a:tr h="2188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Sales revenue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18,922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4239204"/>
                  </a:ext>
                </a:extLst>
              </a:tr>
              <a:tr h="29079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Wages and salaries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3,862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700016"/>
                  </a:ext>
                </a:extLst>
              </a:tr>
              <a:tr h="2188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Rent and rates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504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4880838"/>
                  </a:ext>
                </a:extLst>
              </a:tr>
              <a:tr h="2188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Insurance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0445074"/>
                  </a:ext>
                </a:extLst>
              </a:tr>
              <a:tr h="2188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Motor expenses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664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1047253"/>
                  </a:ext>
                </a:extLst>
              </a:tr>
              <a:tr h="29079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Printing and stationery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216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5841711"/>
                  </a:ext>
                </a:extLst>
              </a:tr>
              <a:tr h="2188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Light and heat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166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2636293"/>
                  </a:ext>
                </a:extLst>
              </a:tr>
              <a:tr h="29079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General expenses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314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0279968"/>
                  </a:ext>
                </a:extLst>
              </a:tr>
              <a:tr h="2188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Premises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10,000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6853574"/>
                  </a:ext>
                </a:extLst>
              </a:tr>
              <a:tr h="2188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Motor vehicles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3,800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4622872"/>
                  </a:ext>
                </a:extLst>
              </a:tr>
              <a:tr h="29079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Fixtures and fittings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1,350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4002861"/>
                  </a:ext>
                </a:extLst>
              </a:tr>
              <a:tr h="2188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Trade receivables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3,896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7153420"/>
                  </a:ext>
                </a:extLst>
              </a:tr>
              <a:tr h="2188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Trade payables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1,731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6620703"/>
                  </a:ext>
                </a:extLst>
              </a:tr>
              <a:tr h="2188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Cash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482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1367978"/>
                  </a:ext>
                </a:extLst>
              </a:tr>
              <a:tr h="2188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Drawings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1,200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3468238"/>
                  </a:ext>
                </a:extLst>
              </a:tr>
              <a:tr h="2188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Capital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12,636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9652009"/>
                  </a:ext>
                </a:extLst>
              </a:tr>
              <a:tr h="2188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Bank loan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400" b="0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8,000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97" marR="3697" marT="36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0514956"/>
                  </a:ext>
                </a:extLst>
              </a:tr>
              <a:tr h="218883">
                <a:tc>
                  <a:txBody>
                    <a:bodyPr/>
                    <a:lstStyle/>
                    <a:p>
                      <a:pPr algn="l" fontAlgn="b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697" marR="3697" marT="36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41,289</a:t>
                      </a:r>
                    </a:p>
                  </a:txBody>
                  <a:tcPr marL="3697" marR="3697" marT="369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41,289</a:t>
                      </a:r>
                    </a:p>
                  </a:txBody>
                  <a:tcPr marL="3697" marR="3697" marT="369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85015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0443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descr="Navy background">
            <a:extLst>
              <a:ext uri="{FF2B5EF4-FFF2-40B4-BE49-F238E27FC236}">
                <a16:creationId xmlns:a16="http://schemas.microsoft.com/office/drawing/2014/main" id="{B97B31F7-AAC1-E0E4-B277-2E8C8CCCDB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A504AC-B11A-F9D1-73C7-0F29DE735EF1}"/>
              </a:ext>
            </a:extLst>
          </p:cNvPr>
          <p:cNvSpPr txBox="1"/>
          <p:nvPr/>
        </p:nvSpPr>
        <p:spPr>
          <a:xfrm>
            <a:off x="496389" y="2171357"/>
            <a:ext cx="6261462" cy="7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2400" kern="2000" spc="-150" dirty="0">
                <a:solidFill>
                  <a:srgbClr val="4FB9A8"/>
                </a:solidFill>
                <a:latin typeface="Clash Display" pitchFamily="2" charset="0"/>
                <a:ea typeface="Inter V Medium" panose="02000503000000020004" pitchFamily="2" charset="0"/>
                <a:cs typeface="Inter V Medium" panose="02000503000000020004" pitchFamily="2" charset="0"/>
              </a:rPr>
              <a:t>Any questions?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60CD2A-FEF3-1F38-D057-1042EF95EE7B}"/>
              </a:ext>
            </a:extLst>
          </p:cNvPr>
          <p:cNvSpPr txBox="1"/>
          <p:nvPr/>
        </p:nvSpPr>
        <p:spPr>
          <a:xfrm>
            <a:off x="496389" y="472240"/>
            <a:ext cx="626146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5400" kern="2000" dirty="0">
                <a:solidFill>
                  <a:schemeClr val="bg1"/>
                </a:solidFill>
                <a:latin typeface="Clash Display Medium" pitchFamily="2" charset="0"/>
              </a:rPr>
              <a:t>Thank you, very much!</a:t>
            </a:r>
          </a:p>
        </p:txBody>
      </p:sp>
      <p:pic>
        <p:nvPicPr>
          <p:cNvPr id="4" name="Picture 3" descr="White logo">
            <a:extLst>
              <a:ext uri="{FF2B5EF4-FFF2-40B4-BE49-F238E27FC236}">
                <a16:creationId xmlns:a16="http://schemas.microsoft.com/office/drawing/2014/main" id="{1BDE87CF-2929-847B-B5A6-732BD0DFE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5540188"/>
            <a:ext cx="2369491" cy="523031"/>
          </a:xfrm>
          <a:prstGeom prst="rect">
            <a:avLst/>
          </a:prstGeom>
        </p:spPr>
      </p:pic>
      <p:pic>
        <p:nvPicPr>
          <p:cNvPr id="20" name="Picture 19" descr="Orange background shape">
            <a:extLst>
              <a:ext uri="{FF2B5EF4-FFF2-40B4-BE49-F238E27FC236}">
                <a16:creationId xmlns:a16="http://schemas.microsoft.com/office/drawing/2014/main" id="{3D9D99E2-337E-1897-B514-9B7D4C1945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3939" b="56382"/>
          <a:stretch/>
        </p:blipFill>
        <p:spPr>
          <a:xfrm>
            <a:off x="5437893" y="1990091"/>
            <a:ext cx="6754108" cy="4867910"/>
          </a:xfrm>
          <a:prstGeom prst="rect">
            <a:avLst/>
          </a:prstGeom>
        </p:spPr>
      </p:pic>
      <p:pic>
        <p:nvPicPr>
          <p:cNvPr id="24" name="Picture 23" descr="Group of students hanging around">
            <a:extLst>
              <a:ext uri="{FF2B5EF4-FFF2-40B4-BE49-F238E27FC236}">
                <a16:creationId xmlns:a16="http://schemas.microsoft.com/office/drawing/2014/main" id="{B884182A-88FE-0CF9-1C3D-FC440FAA05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3628" y="1124150"/>
            <a:ext cx="8578890" cy="573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574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ody Text">
            <a:extLst>
              <a:ext uri="{FF2B5EF4-FFF2-40B4-BE49-F238E27FC236}">
                <a16:creationId xmlns:a16="http://schemas.microsoft.com/office/drawing/2014/main" id="{C1E0474A-45D8-0E2B-39A3-85ADBF800691}"/>
              </a:ext>
            </a:extLst>
          </p:cNvPr>
          <p:cNvSpPr txBox="1"/>
          <p:nvPr/>
        </p:nvSpPr>
        <p:spPr>
          <a:xfrm>
            <a:off x="648585" y="920621"/>
            <a:ext cx="1061129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Enter the following transactions in the books of ‘Mary Ward’ for December (use T accounts) and prepare her Trial Balance. 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Dec	Introduced a motor vehicle to the new business worth £8,000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Dec	Transferred a computer from home to the business: £500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Dec	Withdrew £200 cash from her personal account to cover the cash expenses of the business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Dec	Transferred £10,000 to the business bank account to cover business             start-up costs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Dec	Purchased goods for sale by direct debit: £4,000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Dec	Bought a van using a loan from the bank: £15,000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Dec	Bought office equipment using a loan from the bank: £5,000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Dec	Received cheques amounting to £5,000 for sales made</a:t>
            </a:r>
            <a:endParaRPr lang="en-US" sz="1200" dirty="0">
              <a:solidFill>
                <a:srgbClr val="141F34"/>
              </a:solidFill>
              <a:latin typeface="Arial" panose="020B0604020202020204" pitchFamily="34" charset="0"/>
              <a:ea typeface="Inter V Light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37582B-69B1-991A-645B-4CA5F02303D8}"/>
              </a:ext>
            </a:extLst>
          </p:cNvPr>
          <p:cNvSpPr txBox="1"/>
          <p:nvPr/>
        </p:nvSpPr>
        <p:spPr>
          <a:xfrm>
            <a:off x="304800" y="228746"/>
            <a:ext cx="2211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Q1 : Mary Ward</a:t>
            </a:r>
            <a:endParaRPr lang="en-GB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600063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ody Text">
            <a:extLst>
              <a:ext uri="{FF2B5EF4-FFF2-40B4-BE49-F238E27FC236}">
                <a16:creationId xmlns:a16="http://schemas.microsoft.com/office/drawing/2014/main" id="{C1E0474A-45D8-0E2B-39A3-85ADBF800691}"/>
              </a:ext>
            </a:extLst>
          </p:cNvPr>
          <p:cNvSpPr txBox="1"/>
          <p:nvPr/>
        </p:nvSpPr>
        <p:spPr>
          <a:xfrm>
            <a:off x="723013" y="362903"/>
            <a:ext cx="10611293" cy="5637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 Dec	Purchased stationery for £450 paid using debit card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Dec	Purchased envelopes for £25 using cash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 Dec	Paid wages by BACS: £400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9 Dec	Purchased goods for sale for £2,000 by debit card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10 Dec	Sales lodged: £3,000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10 Dec	Cash sales: £1,000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12 Dec	Cash lodged: £800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14 Dec	Pens purchased in cash: £20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15 Dec	Loan instalment transferred by direct debit: £1,000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18 Dec	Mary transferred £2,000 to her personal account</a:t>
            </a:r>
            <a:endParaRPr lang="en-US" sz="1200" dirty="0">
              <a:solidFill>
                <a:srgbClr val="141F34"/>
              </a:solidFill>
              <a:latin typeface="Arial" panose="020B0604020202020204" pitchFamily="34" charset="0"/>
              <a:ea typeface="Inter V Light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43A1C9-CA58-C3CE-C100-8E79D0D7D3AB}"/>
              </a:ext>
            </a:extLst>
          </p:cNvPr>
          <p:cNvSpPr txBox="1"/>
          <p:nvPr/>
        </p:nvSpPr>
        <p:spPr>
          <a:xfrm>
            <a:off x="304800" y="228746"/>
            <a:ext cx="2211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Q1 : Mary Ward</a:t>
            </a:r>
            <a:endParaRPr lang="en-GB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191306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ody Text">
            <a:extLst>
              <a:ext uri="{FF2B5EF4-FFF2-40B4-BE49-F238E27FC236}">
                <a16:creationId xmlns:a16="http://schemas.microsoft.com/office/drawing/2014/main" id="{C1E0474A-45D8-0E2B-39A3-85ADBF800691}"/>
              </a:ext>
            </a:extLst>
          </p:cNvPr>
          <p:cNvSpPr txBox="1"/>
          <p:nvPr/>
        </p:nvSpPr>
        <p:spPr>
          <a:xfrm>
            <a:off x="790353" y="1128447"/>
            <a:ext cx="10611293" cy="2017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21 Dec	Petrol paid by debit card: £280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22 Dec	Petrol for vehicles paid by cash: £40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23 Dec	Wages paid by BACS: £400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24 Dec	Second loan instalment DD from bank: £1,000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F10C9AE-C8E8-0E38-28AE-119F6BE1F4D8}"/>
              </a:ext>
            </a:extLst>
          </p:cNvPr>
          <p:cNvSpPr txBox="1"/>
          <p:nvPr/>
        </p:nvSpPr>
        <p:spPr>
          <a:xfrm>
            <a:off x="304800" y="228746"/>
            <a:ext cx="2211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Q1 : Mary Ward</a:t>
            </a:r>
            <a:endParaRPr lang="en-GB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415821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F624B33-44F9-4CB0-EEE0-220B642F96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2219513"/>
              </p:ext>
            </p:extLst>
          </p:nvPr>
        </p:nvGraphicFramePr>
        <p:xfrm>
          <a:off x="393405" y="870857"/>
          <a:ext cx="11308737" cy="4441372"/>
        </p:xfrm>
        <a:graphic>
          <a:graphicData uri="http://schemas.openxmlformats.org/drawingml/2006/table">
            <a:tbl>
              <a:tblPr/>
              <a:tblGrid>
                <a:gridCol w="824342">
                  <a:extLst>
                    <a:ext uri="{9D8B030D-6E8A-4147-A177-3AD203B41FA5}">
                      <a16:colId xmlns:a16="http://schemas.microsoft.com/office/drawing/2014/main" val="289987459"/>
                    </a:ext>
                  </a:extLst>
                </a:gridCol>
                <a:gridCol w="1128602">
                  <a:extLst>
                    <a:ext uri="{9D8B030D-6E8A-4147-A177-3AD203B41FA5}">
                      <a16:colId xmlns:a16="http://schemas.microsoft.com/office/drawing/2014/main" val="1243091752"/>
                    </a:ext>
                  </a:extLst>
                </a:gridCol>
                <a:gridCol w="821907">
                  <a:extLst>
                    <a:ext uri="{9D8B030D-6E8A-4147-A177-3AD203B41FA5}">
                      <a16:colId xmlns:a16="http://schemas.microsoft.com/office/drawing/2014/main" val="3870581083"/>
                    </a:ext>
                  </a:extLst>
                </a:gridCol>
                <a:gridCol w="808926">
                  <a:extLst>
                    <a:ext uri="{9D8B030D-6E8A-4147-A177-3AD203B41FA5}">
                      <a16:colId xmlns:a16="http://schemas.microsoft.com/office/drawing/2014/main" val="3422538662"/>
                    </a:ext>
                  </a:extLst>
                </a:gridCol>
                <a:gridCol w="1004465">
                  <a:extLst>
                    <a:ext uri="{9D8B030D-6E8A-4147-A177-3AD203B41FA5}">
                      <a16:colId xmlns:a16="http://schemas.microsoft.com/office/drawing/2014/main" val="970875193"/>
                    </a:ext>
                  </a:extLst>
                </a:gridCol>
                <a:gridCol w="843814">
                  <a:extLst>
                    <a:ext uri="{9D8B030D-6E8A-4147-A177-3AD203B41FA5}">
                      <a16:colId xmlns:a16="http://schemas.microsoft.com/office/drawing/2014/main" val="1505021099"/>
                    </a:ext>
                  </a:extLst>
                </a:gridCol>
                <a:gridCol w="273428">
                  <a:extLst>
                    <a:ext uri="{9D8B030D-6E8A-4147-A177-3AD203B41FA5}">
                      <a16:colId xmlns:a16="http://schemas.microsoft.com/office/drawing/2014/main" val="2661106470"/>
                    </a:ext>
                  </a:extLst>
                </a:gridCol>
                <a:gridCol w="782153">
                  <a:extLst>
                    <a:ext uri="{9D8B030D-6E8A-4147-A177-3AD203B41FA5}">
                      <a16:colId xmlns:a16="http://schemas.microsoft.com/office/drawing/2014/main" val="2044844282"/>
                    </a:ext>
                  </a:extLst>
                </a:gridCol>
                <a:gridCol w="1083165">
                  <a:extLst>
                    <a:ext uri="{9D8B030D-6E8A-4147-A177-3AD203B41FA5}">
                      <a16:colId xmlns:a16="http://schemas.microsoft.com/office/drawing/2014/main" val="1361486137"/>
                    </a:ext>
                  </a:extLst>
                </a:gridCol>
                <a:gridCol w="940365">
                  <a:extLst>
                    <a:ext uri="{9D8B030D-6E8A-4147-A177-3AD203B41FA5}">
                      <a16:colId xmlns:a16="http://schemas.microsoft.com/office/drawing/2014/main" val="3708346404"/>
                    </a:ext>
                  </a:extLst>
                </a:gridCol>
                <a:gridCol w="800000">
                  <a:extLst>
                    <a:ext uri="{9D8B030D-6E8A-4147-A177-3AD203B41FA5}">
                      <a16:colId xmlns:a16="http://schemas.microsoft.com/office/drawing/2014/main" val="3275635918"/>
                    </a:ext>
                  </a:extLst>
                </a:gridCol>
                <a:gridCol w="1174851">
                  <a:extLst>
                    <a:ext uri="{9D8B030D-6E8A-4147-A177-3AD203B41FA5}">
                      <a16:colId xmlns:a16="http://schemas.microsoft.com/office/drawing/2014/main" val="101817015"/>
                    </a:ext>
                  </a:extLst>
                </a:gridCol>
                <a:gridCol w="822719">
                  <a:extLst>
                    <a:ext uri="{9D8B030D-6E8A-4147-A177-3AD203B41FA5}">
                      <a16:colId xmlns:a16="http://schemas.microsoft.com/office/drawing/2014/main" val="2124031286"/>
                    </a:ext>
                  </a:extLst>
                </a:gridCol>
              </a:tblGrid>
              <a:tr h="34164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Motor vehicle a/c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Capital introduced a/c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3083173"/>
                  </a:ext>
                </a:extLst>
              </a:tr>
              <a:tr h="34164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1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Cap. Int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8,000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1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MV a/c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8,000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0819127"/>
                  </a:ext>
                </a:extLst>
              </a:tr>
              <a:tr h="34164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2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Loan a/c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15,000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31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Bal c/d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23,000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1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Comp equ 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714825"/>
                  </a:ext>
                </a:extLst>
              </a:tr>
              <a:tr h="34164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23,000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23,000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1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Cash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9463800"/>
                  </a:ext>
                </a:extLst>
              </a:tr>
              <a:tr h="34164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Jan 1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Bal b/d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23,000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31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Capital a/c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18,700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1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Bank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668403"/>
                  </a:ext>
                </a:extLst>
              </a:tr>
              <a:tr h="34164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18,700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18,700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9901923"/>
                  </a:ext>
                </a:extLst>
              </a:tr>
              <a:tr h="34164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5592811"/>
                  </a:ext>
                </a:extLst>
              </a:tr>
              <a:tr h="34164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Computer equipment a/c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Bank loan a/c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5514520"/>
                  </a:ext>
                </a:extLst>
              </a:tr>
              <a:tr h="34164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1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Cap. Int.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31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Bal c/d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15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Bank a/c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2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MV a/c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15,000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9247509"/>
                  </a:ext>
                </a:extLst>
              </a:tr>
              <a:tr h="34164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24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Bank a/c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2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Off equip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 5,000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2680549"/>
                  </a:ext>
                </a:extLst>
              </a:tr>
              <a:tr h="34164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Jan 1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Bal b/d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31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Bal c/d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18,000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1075179"/>
                  </a:ext>
                </a:extLst>
              </a:tr>
              <a:tr h="34164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20,000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20,000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5308139"/>
                  </a:ext>
                </a:extLst>
              </a:tr>
              <a:tr h="34164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Jan 1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Bal b/d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18,000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38580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6381269-5454-851B-9867-B34FEA031BD7}"/>
              </a:ext>
            </a:extLst>
          </p:cNvPr>
          <p:cNvSpPr txBox="1"/>
          <p:nvPr/>
        </p:nvSpPr>
        <p:spPr>
          <a:xfrm>
            <a:off x="304800" y="228746"/>
            <a:ext cx="29191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Mary Ward T account</a:t>
            </a:r>
            <a:endParaRPr lang="en-GB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022867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6381269-5454-851B-9867-B34FEA031BD7}"/>
              </a:ext>
            </a:extLst>
          </p:cNvPr>
          <p:cNvSpPr txBox="1"/>
          <p:nvPr/>
        </p:nvSpPr>
        <p:spPr>
          <a:xfrm>
            <a:off x="216449" y="272902"/>
            <a:ext cx="29191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Mary Ward T account</a:t>
            </a:r>
            <a:endParaRPr lang="en-GB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sz="24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0167E4C-1751-A211-4E76-3FCBD44C56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2644973"/>
              </p:ext>
            </p:extLst>
          </p:nvPr>
        </p:nvGraphicFramePr>
        <p:xfrm>
          <a:off x="483161" y="979518"/>
          <a:ext cx="11308345" cy="4219800"/>
        </p:xfrm>
        <a:graphic>
          <a:graphicData uri="http://schemas.openxmlformats.org/drawingml/2006/table">
            <a:tbl>
              <a:tblPr/>
              <a:tblGrid>
                <a:gridCol w="824313">
                  <a:extLst>
                    <a:ext uri="{9D8B030D-6E8A-4147-A177-3AD203B41FA5}">
                      <a16:colId xmlns:a16="http://schemas.microsoft.com/office/drawing/2014/main" val="2896543439"/>
                    </a:ext>
                  </a:extLst>
                </a:gridCol>
                <a:gridCol w="1128563">
                  <a:extLst>
                    <a:ext uri="{9D8B030D-6E8A-4147-A177-3AD203B41FA5}">
                      <a16:colId xmlns:a16="http://schemas.microsoft.com/office/drawing/2014/main" val="2476771131"/>
                    </a:ext>
                  </a:extLst>
                </a:gridCol>
                <a:gridCol w="821879">
                  <a:extLst>
                    <a:ext uri="{9D8B030D-6E8A-4147-A177-3AD203B41FA5}">
                      <a16:colId xmlns:a16="http://schemas.microsoft.com/office/drawing/2014/main" val="2426586613"/>
                    </a:ext>
                  </a:extLst>
                </a:gridCol>
                <a:gridCol w="808898">
                  <a:extLst>
                    <a:ext uri="{9D8B030D-6E8A-4147-A177-3AD203B41FA5}">
                      <a16:colId xmlns:a16="http://schemas.microsoft.com/office/drawing/2014/main" val="2808063466"/>
                    </a:ext>
                  </a:extLst>
                </a:gridCol>
                <a:gridCol w="1004430">
                  <a:extLst>
                    <a:ext uri="{9D8B030D-6E8A-4147-A177-3AD203B41FA5}">
                      <a16:colId xmlns:a16="http://schemas.microsoft.com/office/drawing/2014/main" val="1214533067"/>
                    </a:ext>
                  </a:extLst>
                </a:gridCol>
                <a:gridCol w="843785">
                  <a:extLst>
                    <a:ext uri="{9D8B030D-6E8A-4147-A177-3AD203B41FA5}">
                      <a16:colId xmlns:a16="http://schemas.microsoft.com/office/drawing/2014/main" val="1584237805"/>
                    </a:ext>
                  </a:extLst>
                </a:gridCol>
                <a:gridCol w="273419">
                  <a:extLst>
                    <a:ext uri="{9D8B030D-6E8A-4147-A177-3AD203B41FA5}">
                      <a16:colId xmlns:a16="http://schemas.microsoft.com/office/drawing/2014/main" val="3114700760"/>
                    </a:ext>
                  </a:extLst>
                </a:gridCol>
                <a:gridCol w="782125">
                  <a:extLst>
                    <a:ext uri="{9D8B030D-6E8A-4147-A177-3AD203B41FA5}">
                      <a16:colId xmlns:a16="http://schemas.microsoft.com/office/drawing/2014/main" val="1495406740"/>
                    </a:ext>
                  </a:extLst>
                </a:gridCol>
                <a:gridCol w="1083128">
                  <a:extLst>
                    <a:ext uri="{9D8B030D-6E8A-4147-A177-3AD203B41FA5}">
                      <a16:colId xmlns:a16="http://schemas.microsoft.com/office/drawing/2014/main" val="2799869033"/>
                    </a:ext>
                  </a:extLst>
                </a:gridCol>
                <a:gridCol w="940333">
                  <a:extLst>
                    <a:ext uri="{9D8B030D-6E8A-4147-A177-3AD203B41FA5}">
                      <a16:colId xmlns:a16="http://schemas.microsoft.com/office/drawing/2014/main" val="3987879797"/>
                    </a:ext>
                  </a:extLst>
                </a:gridCol>
                <a:gridCol w="799973">
                  <a:extLst>
                    <a:ext uri="{9D8B030D-6E8A-4147-A177-3AD203B41FA5}">
                      <a16:colId xmlns:a16="http://schemas.microsoft.com/office/drawing/2014/main" val="2200668057"/>
                    </a:ext>
                  </a:extLst>
                </a:gridCol>
                <a:gridCol w="1174809">
                  <a:extLst>
                    <a:ext uri="{9D8B030D-6E8A-4147-A177-3AD203B41FA5}">
                      <a16:colId xmlns:a16="http://schemas.microsoft.com/office/drawing/2014/main" val="877555073"/>
                    </a:ext>
                  </a:extLst>
                </a:gridCol>
                <a:gridCol w="822690">
                  <a:extLst>
                    <a:ext uri="{9D8B030D-6E8A-4147-A177-3AD203B41FA5}">
                      <a16:colId xmlns:a16="http://schemas.microsoft.com/office/drawing/2014/main" val="2960964357"/>
                    </a:ext>
                  </a:extLst>
                </a:gridCol>
              </a:tblGrid>
              <a:tr h="3246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Cash a/c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Bank a/c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058343"/>
                  </a:ext>
                </a:extLst>
              </a:tr>
              <a:tr h="3246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1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Cap. Int. 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5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Stat. a/c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25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1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Cap. Int. 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1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Purchases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4,000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249272"/>
                  </a:ext>
                </a:extLst>
              </a:tr>
              <a:tr h="3246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10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Sales a/c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10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Bank a/c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800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3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Sales a/c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4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Stationery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450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8683665"/>
                  </a:ext>
                </a:extLst>
              </a:tr>
              <a:tr h="3246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14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Stat. a/c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10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Sales a/c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6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Wages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400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2115984"/>
                  </a:ext>
                </a:extLst>
              </a:tr>
              <a:tr h="3246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22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Mot. Exps. 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40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10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Cash a/c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800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9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Purchases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3107991"/>
                  </a:ext>
                </a:extLst>
              </a:tr>
              <a:tr h="3246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31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Bal c/d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315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15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Loan a/c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0482235"/>
                  </a:ext>
                </a:extLst>
              </a:tr>
              <a:tr h="3246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1,200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1,200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18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Drawings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0861944"/>
                  </a:ext>
                </a:extLst>
              </a:tr>
              <a:tr h="3246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Jan 1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Bal b/d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315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21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Motor exps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280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1965344"/>
                  </a:ext>
                </a:extLst>
              </a:tr>
              <a:tr h="3246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23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Wages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400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2040340"/>
                  </a:ext>
                </a:extLst>
              </a:tr>
              <a:tr h="3246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24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Loan a/c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1,000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7550642"/>
                  </a:ext>
                </a:extLst>
              </a:tr>
              <a:tr h="3246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31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Bal c/d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7,270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9286413"/>
                  </a:ext>
                </a:extLst>
              </a:tr>
              <a:tr h="3246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18,800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18,800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430320"/>
                  </a:ext>
                </a:extLst>
              </a:tr>
              <a:tr h="3246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Jan 1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Bal b/d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7,270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02480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9563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6381269-5454-851B-9867-B34FEA031BD7}"/>
              </a:ext>
            </a:extLst>
          </p:cNvPr>
          <p:cNvSpPr txBox="1"/>
          <p:nvPr/>
        </p:nvSpPr>
        <p:spPr>
          <a:xfrm>
            <a:off x="216449" y="272902"/>
            <a:ext cx="29191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Mary Ward T account</a:t>
            </a:r>
            <a:endParaRPr lang="en-GB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sz="240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CDE9D1C-B835-3240-0563-50B2B57F65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4937822"/>
              </p:ext>
            </p:extLst>
          </p:nvPr>
        </p:nvGraphicFramePr>
        <p:xfrm>
          <a:off x="216448" y="805966"/>
          <a:ext cx="11447468" cy="4446516"/>
        </p:xfrm>
        <a:graphic>
          <a:graphicData uri="http://schemas.openxmlformats.org/drawingml/2006/table">
            <a:tbl>
              <a:tblPr/>
              <a:tblGrid>
                <a:gridCol w="834455">
                  <a:extLst>
                    <a:ext uri="{9D8B030D-6E8A-4147-A177-3AD203B41FA5}">
                      <a16:colId xmlns:a16="http://schemas.microsoft.com/office/drawing/2014/main" val="2854299161"/>
                    </a:ext>
                  </a:extLst>
                </a:gridCol>
                <a:gridCol w="1142447">
                  <a:extLst>
                    <a:ext uri="{9D8B030D-6E8A-4147-A177-3AD203B41FA5}">
                      <a16:colId xmlns:a16="http://schemas.microsoft.com/office/drawing/2014/main" val="3188475042"/>
                    </a:ext>
                  </a:extLst>
                </a:gridCol>
                <a:gridCol w="831990">
                  <a:extLst>
                    <a:ext uri="{9D8B030D-6E8A-4147-A177-3AD203B41FA5}">
                      <a16:colId xmlns:a16="http://schemas.microsoft.com/office/drawing/2014/main" val="789066146"/>
                    </a:ext>
                  </a:extLst>
                </a:gridCol>
                <a:gridCol w="818850">
                  <a:extLst>
                    <a:ext uri="{9D8B030D-6E8A-4147-A177-3AD203B41FA5}">
                      <a16:colId xmlns:a16="http://schemas.microsoft.com/office/drawing/2014/main" val="1102804085"/>
                    </a:ext>
                  </a:extLst>
                </a:gridCol>
                <a:gridCol w="1016787">
                  <a:extLst>
                    <a:ext uri="{9D8B030D-6E8A-4147-A177-3AD203B41FA5}">
                      <a16:colId xmlns:a16="http://schemas.microsoft.com/office/drawing/2014/main" val="38697853"/>
                    </a:ext>
                  </a:extLst>
                </a:gridCol>
                <a:gridCol w="854166">
                  <a:extLst>
                    <a:ext uri="{9D8B030D-6E8A-4147-A177-3AD203B41FA5}">
                      <a16:colId xmlns:a16="http://schemas.microsoft.com/office/drawing/2014/main" val="1112106239"/>
                    </a:ext>
                  </a:extLst>
                </a:gridCol>
                <a:gridCol w="276782">
                  <a:extLst>
                    <a:ext uri="{9D8B030D-6E8A-4147-A177-3AD203B41FA5}">
                      <a16:colId xmlns:a16="http://schemas.microsoft.com/office/drawing/2014/main" val="926548378"/>
                    </a:ext>
                  </a:extLst>
                </a:gridCol>
                <a:gridCol w="791747">
                  <a:extLst>
                    <a:ext uri="{9D8B030D-6E8A-4147-A177-3AD203B41FA5}">
                      <a16:colId xmlns:a16="http://schemas.microsoft.com/office/drawing/2014/main" val="412383263"/>
                    </a:ext>
                  </a:extLst>
                </a:gridCol>
                <a:gridCol w="1096453">
                  <a:extLst>
                    <a:ext uri="{9D8B030D-6E8A-4147-A177-3AD203B41FA5}">
                      <a16:colId xmlns:a16="http://schemas.microsoft.com/office/drawing/2014/main" val="2558177331"/>
                    </a:ext>
                  </a:extLst>
                </a:gridCol>
                <a:gridCol w="951902">
                  <a:extLst>
                    <a:ext uri="{9D8B030D-6E8A-4147-A177-3AD203B41FA5}">
                      <a16:colId xmlns:a16="http://schemas.microsoft.com/office/drawing/2014/main" val="2802956161"/>
                    </a:ext>
                  </a:extLst>
                </a:gridCol>
                <a:gridCol w="809815">
                  <a:extLst>
                    <a:ext uri="{9D8B030D-6E8A-4147-A177-3AD203B41FA5}">
                      <a16:colId xmlns:a16="http://schemas.microsoft.com/office/drawing/2014/main" val="7553218"/>
                    </a:ext>
                  </a:extLst>
                </a:gridCol>
                <a:gridCol w="1189262">
                  <a:extLst>
                    <a:ext uri="{9D8B030D-6E8A-4147-A177-3AD203B41FA5}">
                      <a16:colId xmlns:a16="http://schemas.microsoft.com/office/drawing/2014/main" val="950996262"/>
                    </a:ext>
                  </a:extLst>
                </a:gridCol>
                <a:gridCol w="832812">
                  <a:extLst>
                    <a:ext uri="{9D8B030D-6E8A-4147-A177-3AD203B41FA5}">
                      <a16:colId xmlns:a16="http://schemas.microsoft.com/office/drawing/2014/main" val="1334305001"/>
                    </a:ext>
                  </a:extLst>
                </a:gridCol>
              </a:tblGrid>
              <a:tr h="3705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Purchases a/c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Office equipment a/c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673792"/>
                  </a:ext>
                </a:extLst>
              </a:tr>
              <a:tr h="3705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1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Bank a/c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4,000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2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Loan a/c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5,000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31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Bal c/d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5,000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1859901"/>
                  </a:ext>
                </a:extLst>
              </a:tr>
              <a:tr h="3705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9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Bank a/c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2,000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31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P/L a/c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6,000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5,000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5,000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0643107"/>
                  </a:ext>
                </a:extLst>
              </a:tr>
              <a:tr h="3705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6,000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6,000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Jan 1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Bal b/d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5,000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1788742"/>
                  </a:ext>
                </a:extLst>
              </a:tr>
              <a:tr h="3705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8082032"/>
                  </a:ext>
                </a:extLst>
              </a:tr>
              <a:tr h="3705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6091262"/>
                  </a:ext>
                </a:extLst>
              </a:tr>
              <a:tr h="3705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Sales revenue a/c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Stationery a/c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0307101"/>
                  </a:ext>
                </a:extLst>
              </a:tr>
              <a:tr h="3705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3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Bank a/c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5,000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4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Bank a/c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450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5691643"/>
                  </a:ext>
                </a:extLst>
              </a:tr>
              <a:tr h="3705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10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Bank a/c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3,000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5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Cash a/c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25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8101639"/>
                  </a:ext>
                </a:extLst>
              </a:tr>
              <a:tr h="3705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31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I/S a/c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9,000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10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Cash a/c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1,000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14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Cash a/c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20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31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P/L a/c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495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3211482"/>
                  </a:ext>
                </a:extLst>
              </a:tr>
              <a:tr h="3705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9,000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9,000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495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495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9120407"/>
                  </a:ext>
                </a:extLst>
              </a:tr>
              <a:tr h="3705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98259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6947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6381269-5454-851B-9867-B34FEA031BD7}"/>
              </a:ext>
            </a:extLst>
          </p:cNvPr>
          <p:cNvSpPr txBox="1"/>
          <p:nvPr/>
        </p:nvSpPr>
        <p:spPr>
          <a:xfrm>
            <a:off x="260872" y="219272"/>
            <a:ext cx="29191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Mary Ward T account</a:t>
            </a:r>
            <a:endParaRPr lang="en-GB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sz="24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EA6A5D4-9347-FC56-6631-8AC68B159C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0848174"/>
              </p:ext>
            </p:extLst>
          </p:nvPr>
        </p:nvGraphicFramePr>
        <p:xfrm>
          <a:off x="511244" y="740229"/>
          <a:ext cx="10341814" cy="4615997"/>
        </p:xfrm>
        <a:graphic>
          <a:graphicData uri="http://schemas.openxmlformats.org/drawingml/2006/table">
            <a:tbl>
              <a:tblPr/>
              <a:tblGrid>
                <a:gridCol w="753859">
                  <a:extLst>
                    <a:ext uri="{9D8B030D-6E8A-4147-A177-3AD203B41FA5}">
                      <a16:colId xmlns:a16="http://schemas.microsoft.com/office/drawing/2014/main" val="4115862495"/>
                    </a:ext>
                  </a:extLst>
                </a:gridCol>
                <a:gridCol w="1032104">
                  <a:extLst>
                    <a:ext uri="{9D8B030D-6E8A-4147-A177-3AD203B41FA5}">
                      <a16:colId xmlns:a16="http://schemas.microsoft.com/office/drawing/2014/main" val="2473595696"/>
                    </a:ext>
                  </a:extLst>
                </a:gridCol>
                <a:gridCol w="751632">
                  <a:extLst>
                    <a:ext uri="{9D8B030D-6E8A-4147-A177-3AD203B41FA5}">
                      <a16:colId xmlns:a16="http://schemas.microsoft.com/office/drawing/2014/main" val="1631403169"/>
                    </a:ext>
                  </a:extLst>
                </a:gridCol>
                <a:gridCol w="739761">
                  <a:extLst>
                    <a:ext uri="{9D8B030D-6E8A-4147-A177-3AD203B41FA5}">
                      <a16:colId xmlns:a16="http://schemas.microsoft.com/office/drawing/2014/main" val="1832469452"/>
                    </a:ext>
                  </a:extLst>
                </a:gridCol>
                <a:gridCol w="918580">
                  <a:extLst>
                    <a:ext uri="{9D8B030D-6E8A-4147-A177-3AD203B41FA5}">
                      <a16:colId xmlns:a16="http://schemas.microsoft.com/office/drawing/2014/main" val="2627735321"/>
                    </a:ext>
                  </a:extLst>
                </a:gridCol>
                <a:gridCol w="771666">
                  <a:extLst>
                    <a:ext uri="{9D8B030D-6E8A-4147-A177-3AD203B41FA5}">
                      <a16:colId xmlns:a16="http://schemas.microsoft.com/office/drawing/2014/main" val="1732811026"/>
                    </a:ext>
                  </a:extLst>
                </a:gridCol>
                <a:gridCol w="250049">
                  <a:extLst>
                    <a:ext uri="{9D8B030D-6E8A-4147-A177-3AD203B41FA5}">
                      <a16:colId xmlns:a16="http://schemas.microsoft.com/office/drawing/2014/main" val="1245611301"/>
                    </a:ext>
                  </a:extLst>
                </a:gridCol>
                <a:gridCol w="715276">
                  <a:extLst>
                    <a:ext uri="{9D8B030D-6E8A-4147-A177-3AD203B41FA5}">
                      <a16:colId xmlns:a16="http://schemas.microsoft.com/office/drawing/2014/main" val="1880969017"/>
                    </a:ext>
                  </a:extLst>
                </a:gridCol>
                <a:gridCol w="990553">
                  <a:extLst>
                    <a:ext uri="{9D8B030D-6E8A-4147-A177-3AD203B41FA5}">
                      <a16:colId xmlns:a16="http://schemas.microsoft.com/office/drawing/2014/main" val="641896092"/>
                    </a:ext>
                  </a:extLst>
                </a:gridCol>
                <a:gridCol w="859962">
                  <a:extLst>
                    <a:ext uri="{9D8B030D-6E8A-4147-A177-3AD203B41FA5}">
                      <a16:colId xmlns:a16="http://schemas.microsoft.com/office/drawing/2014/main" val="687432234"/>
                    </a:ext>
                  </a:extLst>
                </a:gridCol>
                <a:gridCol w="731599">
                  <a:extLst>
                    <a:ext uri="{9D8B030D-6E8A-4147-A177-3AD203B41FA5}">
                      <a16:colId xmlns:a16="http://schemas.microsoft.com/office/drawing/2014/main" val="1721921335"/>
                    </a:ext>
                  </a:extLst>
                </a:gridCol>
                <a:gridCol w="1074398">
                  <a:extLst>
                    <a:ext uri="{9D8B030D-6E8A-4147-A177-3AD203B41FA5}">
                      <a16:colId xmlns:a16="http://schemas.microsoft.com/office/drawing/2014/main" val="534779555"/>
                    </a:ext>
                  </a:extLst>
                </a:gridCol>
                <a:gridCol w="752375">
                  <a:extLst>
                    <a:ext uri="{9D8B030D-6E8A-4147-A177-3AD203B41FA5}">
                      <a16:colId xmlns:a16="http://schemas.microsoft.com/office/drawing/2014/main" val="2145718741"/>
                    </a:ext>
                  </a:extLst>
                </a:gridCol>
              </a:tblGrid>
              <a:tr h="30397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Wages a/c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Drawings a/c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8372238"/>
                  </a:ext>
                </a:extLst>
              </a:tr>
              <a:tr h="6220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6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Bank a/c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400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18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Bank a/c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2,000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31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Capital a/c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2,000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1950012"/>
                  </a:ext>
                </a:extLst>
              </a:tr>
              <a:tr h="6220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23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Bank a/c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400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31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P/L a/c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800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2,000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2,000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9039010"/>
                  </a:ext>
                </a:extLst>
              </a:tr>
              <a:tr h="30397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800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800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4536778"/>
                  </a:ext>
                </a:extLst>
              </a:tr>
              <a:tr h="30397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1394853"/>
                  </a:ext>
                </a:extLst>
              </a:tr>
              <a:tr h="30397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7648697"/>
                  </a:ext>
                </a:extLst>
              </a:tr>
              <a:tr h="30397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Motor expenses a/c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6361139"/>
                  </a:ext>
                </a:extLst>
              </a:tr>
              <a:tr h="6220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21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Bank a/c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280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4631627"/>
                  </a:ext>
                </a:extLst>
              </a:tr>
              <a:tr h="6220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22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Cash a/c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40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Dec 31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P/L a/c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b="1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320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8273828"/>
                  </a:ext>
                </a:extLst>
              </a:tr>
              <a:tr h="30397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320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320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609166"/>
                  </a:ext>
                </a:extLst>
              </a:tr>
              <a:tr h="30397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1651786"/>
                  </a:ext>
                </a:extLst>
              </a:tr>
            </a:tbl>
          </a:graphicData>
        </a:graphic>
      </p:graphicFrame>
      <p:sp>
        <p:nvSpPr>
          <p:cNvPr id="4" name="Rectangle 1">
            <a:extLst>
              <a:ext uri="{FF2B5EF4-FFF2-40B4-BE49-F238E27FC236}">
                <a16:creationId xmlns:a16="http://schemas.microsoft.com/office/drawing/2014/main" id="{02AAB3DC-26C8-FB71-C7EC-671D95604B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26971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629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02AAB3DC-26C8-FB71-C7EC-671D95604B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26971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B836B4C5-2BD7-16C6-32AD-F8B0D7448D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81463" y="25447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988367-C733-71C6-3763-450D8ABDF7A9}"/>
              </a:ext>
            </a:extLst>
          </p:cNvPr>
          <p:cNvSpPr txBox="1"/>
          <p:nvPr/>
        </p:nvSpPr>
        <p:spPr>
          <a:xfrm>
            <a:off x="260872" y="219272"/>
            <a:ext cx="1690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Mary Ward 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7919050-9CCA-7121-1201-E8EBAC5370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8595444"/>
              </p:ext>
            </p:extLst>
          </p:nvPr>
        </p:nvGraphicFramePr>
        <p:xfrm>
          <a:off x="260872" y="680937"/>
          <a:ext cx="3820590" cy="37401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820590">
                  <a:extLst>
                    <a:ext uri="{9D8B030D-6E8A-4147-A177-3AD203B41FA5}">
                      <a16:colId xmlns:a16="http://schemas.microsoft.com/office/drawing/2014/main" val="13003226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 b="1" dirty="0">
                          <a:effectLst/>
                          <a:highlight>
                            <a:srgbClr val="FFFF00"/>
                          </a:highlight>
                        </a:rPr>
                        <a:t>Trial balance as at 31 Dec xx</a:t>
                      </a:r>
                      <a:endParaRPr lang="en-GB" sz="2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90211626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639DB092-3C0B-4F7A-BA07-D799158F0A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8108280"/>
              </p:ext>
            </p:extLst>
          </p:nvPr>
        </p:nvGraphicFramePr>
        <p:xfrm>
          <a:off x="766916" y="501606"/>
          <a:ext cx="9944627" cy="5305513"/>
        </p:xfrm>
        <a:graphic>
          <a:graphicData uri="http://schemas.openxmlformats.org/drawingml/2006/table">
            <a:tbl>
              <a:tblPr/>
              <a:tblGrid>
                <a:gridCol w="4559231">
                  <a:extLst>
                    <a:ext uri="{9D8B030D-6E8A-4147-A177-3AD203B41FA5}">
                      <a16:colId xmlns:a16="http://schemas.microsoft.com/office/drawing/2014/main" val="1877343251"/>
                    </a:ext>
                  </a:extLst>
                </a:gridCol>
                <a:gridCol w="2692698">
                  <a:extLst>
                    <a:ext uri="{9D8B030D-6E8A-4147-A177-3AD203B41FA5}">
                      <a16:colId xmlns:a16="http://schemas.microsoft.com/office/drawing/2014/main" val="2617420759"/>
                    </a:ext>
                  </a:extLst>
                </a:gridCol>
                <a:gridCol w="2692698">
                  <a:extLst>
                    <a:ext uri="{9D8B030D-6E8A-4147-A177-3AD203B41FA5}">
                      <a16:colId xmlns:a16="http://schemas.microsoft.com/office/drawing/2014/main" val="806014252"/>
                    </a:ext>
                  </a:extLst>
                </a:gridCol>
              </a:tblGrid>
              <a:tr h="267352">
                <a:tc>
                  <a:txBody>
                    <a:bodyPr/>
                    <a:lstStyle/>
                    <a:p>
                      <a:pPr algn="l" fontAlgn="ctr"/>
                      <a:endParaRPr lang="en-GB" sz="20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Debit</a:t>
                      </a:r>
                      <a:endParaRPr lang="en-GB" sz="2000" b="1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Credit</a:t>
                      </a:r>
                      <a:endParaRPr lang="en-GB" sz="2000" b="1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6418784"/>
                  </a:ext>
                </a:extLst>
              </a:tr>
              <a:tr h="267352">
                <a:tc>
                  <a:txBody>
                    <a:bodyPr/>
                    <a:lstStyle/>
                    <a:p>
                      <a:pPr algn="l" fontAlgn="ctr"/>
                      <a:endParaRPr lang="en-GB" sz="2000" b="1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£</a:t>
                      </a:r>
                      <a:endParaRPr lang="en-GB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</a:t>
                      </a:r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</a:t>
                      </a:r>
                      <a:endParaRPr lang="en-GB" sz="2000" b="1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8537523"/>
                  </a:ext>
                </a:extLst>
              </a:tr>
              <a:tr h="2673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Bank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7,270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20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4242231"/>
                  </a:ext>
                </a:extLst>
              </a:tr>
              <a:tr h="2673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Cash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20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2330193"/>
                  </a:ext>
                </a:extLst>
              </a:tr>
              <a:tr h="2673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Capital introduced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18,700</a:t>
                      </a:r>
                      <a:endParaRPr lang="en-GB" sz="20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2329927"/>
                  </a:ext>
                </a:extLst>
              </a:tr>
              <a:tr h="2673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Sales revenue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9,000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8383083"/>
                  </a:ext>
                </a:extLst>
              </a:tr>
              <a:tr h="2673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Purchases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6,000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1937456"/>
                  </a:ext>
                </a:extLst>
              </a:tr>
              <a:tr h="2673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Drawings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2,000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3593894"/>
                  </a:ext>
                </a:extLst>
              </a:tr>
              <a:tr h="2673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Motor vehicles 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23,000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4476428"/>
                  </a:ext>
                </a:extLst>
              </a:tr>
              <a:tr h="2673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Computer equipment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2389666"/>
                  </a:ext>
                </a:extLst>
              </a:tr>
              <a:tr h="2673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Office equipment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5,000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43244"/>
                  </a:ext>
                </a:extLst>
              </a:tr>
              <a:tr h="2673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Bank loan 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18,000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2917191"/>
                  </a:ext>
                </a:extLst>
              </a:tr>
              <a:tr h="2673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Motor expenses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82565"/>
                  </a:ext>
                </a:extLst>
              </a:tr>
              <a:tr h="2673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Wages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6568632"/>
                  </a:ext>
                </a:extLst>
              </a:tr>
              <a:tr h="2673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Stationery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1091057"/>
                  </a:ext>
                </a:extLst>
              </a:tr>
              <a:tr h="267352">
                <a:tc>
                  <a:txBody>
                    <a:bodyPr/>
                    <a:lstStyle/>
                    <a:p>
                      <a:pPr algn="l" fontAlgn="ctr"/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1545602"/>
                  </a:ext>
                </a:extLst>
              </a:tr>
              <a:tr h="267352">
                <a:tc>
                  <a:txBody>
                    <a:bodyPr/>
                    <a:lstStyle/>
                    <a:p>
                      <a:pPr algn="l" fontAlgn="ctr"/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45,700</a:t>
                      </a:r>
                      <a:endParaRPr lang="en-GB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45,700</a:t>
                      </a:r>
                      <a:endParaRPr lang="en-GB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89" marR="7289" marT="728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15334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4044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1318</TotalTime>
  <Words>1462</Words>
  <Application>Microsoft Office PowerPoint</Application>
  <PresentationFormat>Widescreen</PresentationFormat>
  <Paragraphs>764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Clash Display</vt:lpstr>
      <vt:lpstr>Aptos Narrow</vt:lpstr>
      <vt:lpstr>Clash Display Medium</vt:lpstr>
      <vt:lpstr>Arial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2431</dc:creator>
  <cp:lastModifiedBy>Eranda Abeysinghe</cp:lastModifiedBy>
  <cp:revision>98</cp:revision>
  <dcterms:created xsi:type="dcterms:W3CDTF">2023-04-21T12:16:35Z</dcterms:created>
  <dcterms:modified xsi:type="dcterms:W3CDTF">2025-01-16T15:36:14Z</dcterms:modified>
</cp:coreProperties>
</file>

<file path=docProps/thumbnail.jpeg>
</file>